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1" r:id="rId5"/>
    <p:sldId id="273" r:id="rId6"/>
    <p:sldId id="274" r:id="rId7"/>
    <p:sldId id="27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binskmetodddt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dt-abinsk.ru" TargetMode="External"/><Relationship Id="rId5" Type="http://schemas.openxmlformats.org/officeDocument/2006/relationships/hyperlink" Target="http://ddt-abinsk.ru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9428" y="67570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Муниципальный опорный центр муниципального образования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Абинский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район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МБУ ДО «Дом детского творчества»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097" y="2647345"/>
            <a:ext cx="738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«Вариативность дополнительного образования: виды образовательных программ, особенности реализации </a:t>
            </a:r>
            <a:r>
              <a:rPr lang="ru-RU" sz="2400" b="1" dirty="0" smtClean="0"/>
              <a:t>сетевых </a:t>
            </a:r>
            <a:r>
              <a:rPr lang="ru-RU" sz="2400" b="1" dirty="0"/>
              <a:t>программ»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9145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45811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Туценко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Владимировна, методист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6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Times New Roman"/>
                <a:ea typeface="Calibri"/>
              </a:rPr>
              <a:t>«Комплекс основных характеристик образования (</a:t>
            </a:r>
            <a:r>
              <a:rPr lang="ru-RU" dirty="0">
                <a:latin typeface="Times New Roman"/>
                <a:ea typeface="Calibri"/>
              </a:rPr>
              <a:t>объем, содержание, планируемые результаты), организационно-педагогических условий и  форм аттестации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/>
              </a:rPr>
              <a:t>Построение программ на принципах</a:t>
            </a:r>
            <a:r>
              <a:rPr lang="ru-RU" dirty="0">
                <a:latin typeface="Times New Roman"/>
              </a:rPr>
              <a:t>: свобода выбора, соответствия возрастным особенностям, вариативность и мобильность, </a:t>
            </a:r>
            <a:r>
              <a:rPr lang="ru-RU" dirty="0" err="1">
                <a:latin typeface="Times New Roman"/>
              </a:rPr>
              <a:t>разноуровневость</a:t>
            </a:r>
            <a:r>
              <a:rPr lang="ru-RU" dirty="0">
                <a:latin typeface="Times New Roman"/>
              </a:rPr>
              <a:t>, модульность, ориентация на </a:t>
            </a:r>
            <a:r>
              <a:rPr lang="ru-RU" dirty="0" err="1">
                <a:latin typeface="Times New Roman"/>
              </a:rPr>
              <a:t>метапредметные</a:t>
            </a:r>
            <a:r>
              <a:rPr lang="ru-RU" dirty="0">
                <a:latin typeface="Times New Roman"/>
              </a:rPr>
              <a:t> и личностные результаты, творческий и продуктивный характер, открытый и сетевой характер реализации.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/>
              </a:rPr>
              <a:t>К освоению содержания допускаются</a:t>
            </a:r>
            <a:r>
              <a:rPr lang="ru-RU" dirty="0">
                <a:latin typeface="Times New Roman"/>
              </a:rPr>
              <a:t> лица без предъявления требований к уровню образования.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реализуются с использованием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сетевой формы, различных образовательных технологий, модульном принципе построения содержания.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обновления  программ и методов обучения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выравнивания доступности для различных категорий детей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72704"/>
            <a:ext cx="9132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5581" y="25303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Основные понятия и характеристики программ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84" y="4341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32" y="1469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637137"/>
            <a:ext cx="7956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1.Обеспечения эффективного использования времени обучающихся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2.Создание условий для самостоятельного построения обучающимися индивидуального учебного плана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Конвергентный подход в разработке программы, реализация междисциплинарных программ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Вовлечение в образовательный процесс сообщество экспертов и специалистов, сфера деятельности которых связана с соответствующей предметной областью.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Построение образовательного процесса с использованием лучших практик общего, дополнительного и профессионального образования.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333093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это система связей, позволяющих разрабатывать, апробировать и предлагать профессиональному педагогическому сообществу инновационные модели содержания образования и управления системой образования; это способ деятельности по системному использованию ресурсов.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56" y="1017015"/>
            <a:ext cx="3096344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Сетевое взаимодействие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2151" y="1185835"/>
            <a:ext cx="36004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Виды организационных моделей сетевых программ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0872" y="187775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Партнерская модель (социальное партнерство)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29157" y="2316098"/>
            <a:ext cx="427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Кластерная модель (образовательный кластер)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630" y="276964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Сетевая модель (сетевое взаимодействие)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236115"/>
            <a:ext cx="54726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Принципы реализации сетевых программ: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66B3A0-DB42-46F5-9DC9-9D7620908326}"/>
              </a:ext>
            </a:extLst>
          </p:cNvPr>
          <p:cNvSpPr txBox="1"/>
          <p:nvPr/>
        </p:nvSpPr>
        <p:spPr>
          <a:xfrm>
            <a:off x="647564" y="1720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сетевых дополнительных общеобразовательных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xmlns="" val="27920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4" y="1469"/>
            <a:ext cx="9169204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имеющихся материально-технических и кадровых ресурсов как образовательных, так и иных организаций – участников сетевого взаимодействия.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финансовых средств за счет объединения нескольких организаций над решением общей цели и задачи, отвечающей интересам всех участников взаимодействия.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с учетом возможности использования как инновационного оборудования и другого материально-технического, инфраструктурного обеспечения партнера, так и квалифицированного кадрового состава.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вариантов, реализуемых программ дополнительного образования детей.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профессионализма кадрового состава и иное.</a:t>
            </a: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7A874E-9016-4617-956C-F6FB034F1133}"/>
              </a:ext>
            </a:extLst>
          </p:cNvPr>
          <p:cNvSpPr txBox="1"/>
          <p:nvPr/>
        </p:nvSpPr>
        <p:spPr>
          <a:xfrm>
            <a:off x="705763" y="13423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сетевых дополнительных общеобразовательных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xmlns="" val="245890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" y="-328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4" y="1469"/>
            <a:ext cx="9169204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7A874E-9016-4617-956C-F6FB034F1133}"/>
              </a:ext>
            </a:extLst>
          </p:cNvPr>
          <p:cNvSpPr txBox="1"/>
          <p:nvPr/>
        </p:nvSpPr>
        <p:spPr>
          <a:xfrm>
            <a:off x="705763" y="13423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сетевых дополнительных общеобразовательных программ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FA57DA-C31D-4DC1-B935-1B8A2845A2F9}"/>
              </a:ext>
            </a:extLst>
          </p:cNvPr>
          <p:cNvSpPr txBox="1"/>
          <p:nvPr/>
        </p:nvSpPr>
        <p:spPr>
          <a:xfrm>
            <a:off x="1842609" y="1126229"/>
            <a:ext cx="5472608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Организационное обеспечение сетевого взаимодействия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69DFE8E-5A99-4689-87F0-02ECDCDD6024}"/>
              </a:ext>
            </a:extLst>
          </p:cNvPr>
          <p:cNvSpPr/>
          <p:nvPr/>
        </p:nvSpPr>
        <p:spPr>
          <a:xfrm>
            <a:off x="444598" y="181743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- образовательная организация (далее – Учреждение) в целях определения потребности в организации сетевого взаимодействия, является оценка оснащенности и достаточности собственных материально-технических и кадровых ресурсов.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29FB708-430D-4679-8CB0-148D0F5B0131}"/>
              </a:ext>
            </a:extLst>
          </p:cNvPr>
          <p:cNvSpPr/>
          <p:nvPr/>
        </p:nvSpPr>
        <p:spPr>
          <a:xfrm>
            <a:off x="401352" y="3004558"/>
            <a:ext cx="8136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- учреждение определяет перечень возможных направлений для организации сетевого взаимодействия, а также приступает к поиску и привлечению потенциальных партнеров (далее – организация-партнер).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670B98B-60F6-43D2-9C02-59712EC3695E}"/>
              </a:ext>
            </a:extLst>
          </p:cNvPr>
          <p:cNvSpPr/>
          <p:nvPr/>
        </p:nvSpPr>
        <p:spPr>
          <a:xfrm>
            <a:off x="401352" y="3978306"/>
            <a:ext cx="7860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- определение порядка и источников финансирования и разработка пакета документов, регламентирующих процесс.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31CAF8-BA58-48AA-9780-CA4461781DDA}"/>
              </a:ext>
            </a:extLst>
          </p:cNvPr>
          <p:cNvSpPr txBox="1"/>
          <p:nvPr/>
        </p:nvSpPr>
        <p:spPr>
          <a:xfrm>
            <a:off x="1929899" y="4675055"/>
            <a:ext cx="54726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Правовое регулирование деятельности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E1EAA85-98C4-4B6F-BE27-510B539115CB}"/>
              </a:ext>
            </a:extLst>
          </p:cNvPr>
          <p:cNvSpPr/>
          <p:nvPr/>
        </p:nvSpPr>
        <p:spPr>
          <a:xfrm>
            <a:off x="444598" y="5122600"/>
            <a:ext cx="8341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намерении реализовывать образовательные программы с использованием сетевой формы в отношении части образовательной программы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 установленные лицензионные требования,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в п.8г Положения о лицензировании: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договора о сетевой форме реализации образовательных программ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15 Федерального закона «Об образовании в Российской федерации»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990" y="-28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4" y="1469"/>
            <a:ext cx="9169204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7A874E-9016-4617-956C-F6FB034F1133}"/>
              </a:ext>
            </a:extLst>
          </p:cNvPr>
          <p:cNvSpPr txBox="1"/>
          <p:nvPr/>
        </p:nvSpPr>
        <p:spPr>
          <a:xfrm>
            <a:off x="705763" y="13423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моделирования сетевых дополнительных общеобразовательных программ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2B0378-B315-4734-BCD0-16E011593D19}"/>
              </a:ext>
            </a:extLst>
          </p:cNvPr>
          <p:cNvSpPr txBox="1"/>
          <p:nvPr/>
        </p:nvSpPr>
        <p:spPr>
          <a:xfrm>
            <a:off x="1929899" y="2700441"/>
            <a:ext cx="54726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Модели сетевого взаимодействия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FDA6B2-F03B-47AA-A943-8A7E3BE159C8}"/>
              </a:ext>
            </a:extLst>
          </p:cNvPr>
          <p:cNvSpPr txBox="1"/>
          <p:nvPr/>
        </p:nvSpPr>
        <p:spPr>
          <a:xfrm>
            <a:off x="2073577" y="1096011"/>
            <a:ext cx="5010671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Виды организационных моделей сетевых программ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8B9B780-E751-4AE8-83D9-42ACC18836A0}"/>
              </a:ext>
            </a:extLst>
          </p:cNvPr>
          <p:cNvSpPr/>
          <p:nvPr/>
        </p:nvSpPr>
        <p:spPr>
          <a:xfrm>
            <a:off x="2259156" y="17899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Партнерская модель (социальное партнерство)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D57C78-566C-4274-9124-83A082303CC3}"/>
              </a:ext>
            </a:extLst>
          </p:cNvPr>
          <p:cNvSpPr txBox="1"/>
          <p:nvPr/>
        </p:nvSpPr>
        <p:spPr>
          <a:xfrm>
            <a:off x="2287760" y="2067440"/>
            <a:ext cx="427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Кластерная модель (образовательный кластер)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ED1086-350E-4DA0-B7EC-7291BFCD92FE}"/>
              </a:ext>
            </a:extLst>
          </p:cNvPr>
          <p:cNvSpPr txBox="1"/>
          <p:nvPr/>
        </p:nvSpPr>
        <p:spPr>
          <a:xfrm>
            <a:off x="2334590" y="2378295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Сетевая модель (сетевое взаимодействие)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B7BFE16-F8BD-48BA-8A41-464DB55DF360}"/>
              </a:ext>
            </a:extLst>
          </p:cNvPr>
          <p:cNvSpPr/>
          <p:nvPr/>
        </p:nvSpPr>
        <p:spPr>
          <a:xfrm>
            <a:off x="680110" y="3259723"/>
            <a:ext cx="8140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1. Взаимодействие образовательной организации дополнительного образования и организации, реализующей образовательные программы дополнительного образования</a:t>
            </a:r>
            <a:endParaRPr lang="ru-RU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429D696-00CD-4290-8FEA-2B2A191A48FF}"/>
              </a:ext>
            </a:extLst>
          </p:cNvPr>
          <p:cNvSpPr/>
          <p:nvPr/>
        </p:nvSpPr>
        <p:spPr>
          <a:xfrm>
            <a:off x="680110" y="3877626"/>
            <a:ext cx="8140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2. Взаимодействие образовательной организации дополнительного образования и организации, реализующей общеобразовательные программы, образовательные программы среднего профессионального образования, образовательные программы  высшего образования и т.д.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0198DB4-9E2F-4B09-A652-7B721FE597FF}"/>
              </a:ext>
            </a:extLst>
          </p:cNvPr>
          <p:cNvSpPr/>
          <p:nvPr/>
        </p:nvSpPr>
        <p:spPr>
          <a:xfrm>
            <a:off x="658404" y="4919246"/>
            <a:ext cx="8140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3. Взаимодействие образовательной организации дополнительного образования и образовательной организации реального сектора экономики, реализующей дополнительные общеобразовательные программы.</a:t>
            </a:r>
            <a:endParaRPr lang="ru-RU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1A41818-B1A6-418A-BA8B-AE6C1FA04C01}"/>
              </a:ext>
            </a:extLst>
          </p:cNvPr>
          <p:cNvSpPr/>
          <p:nvPr/>
        </p:nvSpPr>
        <p:spPr>
          <a:xfrm>
            <a:off x="680093" y="5775764"/>
            <a:ext cx="8140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4. Взаимодействие образовательной организации дополнительного образования и производства, бизнес-структур реального сектора экономики.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173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4" y="1469"/>
            <a:ext cx="9169204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7A874E-9016-4617-956C-F6FB034F1133}"/>
              </a:ext>
            </a:extLst>
          </p:cNvPr>
          <p:cNvSpPr txBox="1"/>
          <p:nvPr/>
        </p:nvSpPr>
        <p:spPr>
          <a:xfrm>
            <a:off x="705763" y="13423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сопровождение организации образовательного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FDA6B2-F03B-47AA-A943-8A7E3BE159C8}"/>
              </a:ext>
            </a:extLst>
          </p:cNvPr>
          <p:cNvSpPr txBox="1"/>
          <p:nvPr/>
        </p:nvSpPr>
        <p:spPr>
          <a:xfrm>
            <a:off x="1652795" y="1706733"/>
            <a:ext cx="6026815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Приказ Министерства науки и высшего образования Российской Федерации и Министерства просвещения Российской Федерации от 5 августа 2020г. № 882/391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B7BFE16-F8BD-48BA-8A41-464DB55DF360}"/>
              </a:ext>
            </a:extLst>
          </p:cNvPr>
          <p:cNvSpPr/>
          <p:nvPr/>
        </p:nvSpPr>
        <p:spPr>
          <a:xfrm>
            <a:off x="542496" y="2957395"/>
            <a:ext cx="8140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Порядок организации и осуществления </a:t>
            </a:r>
          </a:p>
          <a:p>
            <a:pPr algn="ctr"/>
            <a:r>
              <a:rPr lang="ru-RU" sz="1600" dirty="0">
                <a:latin typeface="Times New Roman"/>
                <a:ea typeface="Calibri"/>
              </a:rPr>
              <a:t>образовательной деятельности при сетевой форме реализации </a:t>
            </a:r>
          </a:p>
          <a:p>
            <a:pPr algn="ctr"/>
            <a:r>
              <a:rPr lang="ru-RU" sz="1600" dirty="0">
                <a:latin typeface="Times New Roman"/>
                <a:ea typeface="Calibri"/>
              </a:rPr>
              <a:t>образовательных программ.</a:t>
            </a:r>
            <a:endParaRPr lang="ru-RU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429D696-00CD-4290-8FEA-2B2A191A48FF}"/>
              </a:ext>
            </a:extLst>
          </p:cNvPr>
          <p:cNvSpPr/>
          <p:nvPr/>
        </p:nvSpPr>
        <p:spPr>
          <a:xfrm>
            <a:off x="779475" y="4153941"/>
            <a:ext cx="8140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Договор о сетевой форме реализации образовательной программы.</a:t>
            </a:r>
          </a:p>
          <a:p>
            <a:pPr algn="just"/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0198DB4-9E2F-4B09-A652-7B721FE597FF}"/>
              </a:ext>
            </a:extLst>
          </p:cNvPr>
          <p:cNvSpPr/>
          <p:nvPr/>
        </p:nvSpPr>
        <p:spPr>
          <a:xfrm>
            <a:off x="753668" y="4725144"/>
            <a:ext cx="8140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Общеобразовательная общеразвивающая программа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7148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5214" y="1584802"/>
          <a:ext cx="4133572" cy="455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9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сетевых программ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сезонных школ для мотивированных школьников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Экспертирование дополнительных общеобразовательных общеразвивающих программ. Требование к утверждению.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Методическое сопровождение дополнительной общеобразовательной общеразвивающей программы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реализации дополнительной общеобразовательной общеразвивающей программы. Итоги года.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4826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435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Семинары для педагогов дополнительного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420283"/>
              </p:ext>
            </p:extLst>
          </p:nvPr>
        </p:nvGraphicFramePr>
        <p:xfrm>
          <a:off x="251520" y="1760622"/>
          <a:ext cx="4104456" cy="455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2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1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сетевых программ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сезонных школ для мотивированных школьников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Экспертирование дополнительных общеобразовательных общеразвивающих программ. Требование к утверждению.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Методическое сопровождение дополнительной общеобразовательной общеразвивающей программы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реализации дополнительной общеобразовательной общеразвивающей программы. Итоги года.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19" y="188073"/>
            <a:ext cx="871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Организационно-методическое сопровождение дополнительного образования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65436"/>
              </p:ext>
            </p:extLst>
          </p:nvPr>
        </p:nvGraphicFramePr>
        <p:xfrm>
          <a:off x="4860032" y="2376175"/>
          <a:ext cx="3920753" cy="38332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5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4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2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февраль - март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Муниципальный этап регионального конкурса профессионального мастерства «Сердце отдаю детям»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январь - апрель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Конкурс образовательных практик по обновлению содержания и технологии дополнительного образования в соответствии с приоритетными направлениями.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осенние каникулы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Фестиваль воспитательных практик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105273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Конкурсы для педагогов в рамках реализации целевой модели развития дополнительного образования в Абинском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xmlns="" val="325955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7915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674"/>
            <a:ext cx="19145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55229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5023" y="411946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http://ddt-abinsk.ru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info@ddt-abinsk.ru</a:t>
            </a:r>
            <a:r>
              <a:rPr lang="ru-RU" dirty="0"/>
              <a:t>  </a:t>
            </a:r>
          </a:p>
          <a:p>
            <a:r>
              <a:rPr lang="en-US" dirty="0">
                <a:hlinkClick r:id="rId7"/>
              </a:rPr>
              <a:t>abinskmetodddt@yandex.ru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60116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708</Words>
  <Application>Microsoft Office PowerPoint</Application>
  <PresentationFormat>Экран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kazak</cp:lastModifiedBy>
  <cp:revision>37</cp:revision>
  <dcterms:created xsi:type="dcterms:W3CDTF">2021-12-15T11:08:33Z</dcterms:created>
  <dcterms:modified xsi:type="dcterms:W3CDTF">2022-01-26T10:01:39Z</dcterms:modified>
</cp:coreProperties>
</file>