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ddt-abinsk.ru/svedeniya-ob-obrazovatelnojj-organizacii/dokumenty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ddt-abinsk.ru" TargetMode="External"/><Relationship Id="rId5" Type="http://schemas.openxmlformats.org/officeDocument/2006/relationships/hyperlink" Target="http://ddt-abinsk.ru/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9428" y="675708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Муниципальный опорный центр муниципального образования 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Абинский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район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МБУ ДО «Дом детского творчества»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492896"/>
            <a:ext cx="7385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400" dirty="0" smtClean="0"/>
              <a:t>Соблюдение методических рекомендаций Краснодарского края по проектированию дополнительных общеобразовательных </a:t>
            </a:r>
            <a:r>
              <a:rPr lang="ru-RU" sz="2400" dirty="0" err="1" smtClean="0"/>
              <a:t>общеразвивающих</a:t>
            </a:r>
            <a:r>
              <a:rPr lang="ru-RU" sz="2400" dirty="0" smtClean="0"/>
              <a:t> программ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9145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20072" y="458112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cs typeface="Times New Roman" pitchFamily="18" charset="0"/>
              </a:rPr>
              <a:t>Туценко</a:t>
            </a:r>
            <a:r>
              <a:rPr lang="ru-RU" dirty="0" smtClean="0">
                <a:cs typeface="Times New Roman" pitchFamily="18" charset="0"/>
              </a:rPr>
              <a:t> Светлана Владимировна, методист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666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90" y="1242005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7" cy="177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Раздел  №  2  «Комплекс  организационно-педагогических  условий,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включающий формы аттестации».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663877"/>
            <a:ext cx="3672408" cy="519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7148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90" y="1242005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7" cy="177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Раздел  №  2  «Комплекс  организационно-педагогических  условий,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включающий формы аттестации».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772816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2. 4. Оценочные материалы</a:t>
            </a:r>
            <a:r>
              <a:rPr lang="ru-RU" dirty="0" smtClean="0"/>
              <a:t>.  В данном разделе отражается перечень (пакет)  диагностических  методик,  позволяющих  определить  достижение  учащимися  планируемых  результатов  (Закон  №  273-ФЗ,  ст.  2,  п.  9;  ст.  47, п.5).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t="5103" b="4796"/>
          <a:stretch>
            <a:fillRect/>
          </a:stretch>
        </p:blipFill>
        <p:spPr bwMode="auto">
          <a:xfrm>
            <a:off x="4788024" y="1700808"/>
            <a:ext cx="3990426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7148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90" y="1242005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7" cy="177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Раздел  №  2  «Комплекс  организационно-педагогических  условий,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включающий формы аттестации».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77281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2.5. Методические  материалы.  </a:t>
            </a:r>
            <a:r>
              <a:rPr lang="ru-RU" sz="1600" dirty="0" smtClean="0"/>
              <a:t>Настоящий  раздел  представляет краткое описание общей методики работы в соответствии с направленностью содержания и индивидуальными особенностями учащихся.</a:t>
            </a:r>
          </a:p>
          <a:p>
            <a:pPr algn="just"/>
            <a:r>
              <a:rPr lang="ru-RU" sz="1600" i="1" dirty="0" smtClean="0"/>
              <a:t>Включают в себя:</a:t>
            </a:r>
          </a:p>
          <a:p>
            <a:pPr algn="just"/>
            <a:r>
              <a:rPr lang="ru-RU" sz="1600" dirty="0" smtClean="0"/>
              <a:t>-  описание  методов  обучения  (словесный,  наглядный практический;  объяснительно-иллюстративный,  репродуктивный,  частично-поисковый,  исследовательский  проблемный;  игровой,  дискуссионный, проектный  и  др.)  и  воспитания  (убеждение,  поощрение,  упражнение, стимулирование, мотивация и др.); </a:t>
            </a:r>
          </a:p>
          <a:p>
            <a:pPr algn="just"/>
            <a:r>
              <a:rPr lang="ru-RU" sz="1600" dirty="0" smtClean="0"/>
              <a:t>- описание технологий, в том числе информационных  (технология индивидуализации обучения, технология группового обучения, технология коллективного  </a:t>
            </a:r>
            <a:r>
              <a:rPr lang="ru-RU" sz="1600" dirty="0" err="1" smtClean="0"/>
              <a:t>взаимообучения</a:t>
            </a:r>
            <a:r>
              <a:rPr lang="ru-RU" sz="1600" dirty="0" smtClean="0"/>
              <a:t>,   технология  </a:t>
            </a:r>
            <a:r>
              <a:rPr lang="ru-RU" sz="1600" dirty="0" err="1" smtClean="0"/>
              <a:t>разноуровневого</a:t>
            </a:r>
            <a:r>
              <a:rPr lang="ru-RU" sz="1600" dirty="0" smtClean="0"/>
              <a:t> обучения,  технология  развивающего  обучения, технология исследовательской  деятельности,  технология  проектной  деятельности, технология игровой деятельности, коммуникативная технология обучения, </a:t>
            </a:r>
            <a:r>
              <a:rPr lang="ru-RU" sz="1600" dirty="0" err="1" smtClean="0"/>
              <a:t>здоровьесберегающая</a:t>
            </a:r>
            <a:r>
              <a:rPr lang="ru-RU" sz="1600" dirty="0" smtClean="0"/>
              <a:t>  технология, технология-дебаты и др.);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формы организации учебного занятия  -  акция, аукцион, беседа,  вернисаж,  встреча  с  интересными  людьми,  выставка,  галерея, гостиная,  диспут,  защита  проектов,  и т.д.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  тематику  и  формы  методических  материалов  по  программе (пособия, оборудование, приборы и др.); </a:t>
            </a:r>
          </a:p>
          <a:p>
            <a:pPr algn="just"/>
            <a:r>
              <a:rPr lang="ru-RU" sz="1600" dirty="0" smtClean="0"/>
              <a:t>-  дидактические  материалы  –  раздаточные  материалы, инструкционные,  технологические  карты,  задания,  упражнения,  образцы изделий и т.п.;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алгоритм  учебного  занятия  –  краткое  описание  структуры занятия и его этапов;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 методы обучения.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071485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90" y="1242005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7" cy="177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Раздел  №  2  «Комплекс  организационно-педагогических  условий,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включающий формы аттестации».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77281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2.6. Рабочая программа воспитания</a:t>
            </a:r>
            <a:endParaRPr lang="ru-RU" sz="1600" dirty="0" smtClean="0"/>
          </a:p>
          <a:p>
            <a:r>
              <a:rPr lang="ru-RU" sz="1600" u="sng" dirty="0" smtClean="0"/>
              <a:t>Особенности реализуемого воспитательного пространства</a:t>
            </a:r>
            <a:r>
              <a:rPr lang="ru-RU" sz="1600" dirty="0" smtClean="0"/>
              <a:t> (см. Особенности организации образовательного процесса)</a:t>
            </a:r>
          </a:p>
          <a:p>
            <a:r>
              <a:rPr lang="ru-RU" sz="1600" u="sng" dirty="0" smtClean="0"/>
              <a:t>Цель воспитания:</a:t>
            </a:r>
            <a:r>
              <a:rPr lang="ru-RU" sz="1600" dirty="0" smtClean="0"/>
              <a:t> создание условий для усвоения социально-значимых знаний, развития социально-значимых отношений, приобретения опыта социально-значимых дел.</a:t>
            </a:r>
          </a:p>
          <a:p>
            <a:r>
              <a:rPr lang="ru-RU" sz="1600" u="sng" dirty="0" smtClean="0"/>
              <a:t>Задачи воспитания</a:t>
            </a:r>
            <a:r>
              <a:rPr lang="ru-RU" sz="1600" dirty="0" smtClean="0"/>
              <a:t>: </a:t>
            </a:r>
          </a:p>
          <a:p>
            <a:r>
              <a:rPr lang="ru-RU" sz="1600" dirty="0" smtClean="0"/>
              <a:t>- способствовать развитию личности обучающегося, с позитивным отношением к себе, способного вырабатывать и реализовывать собственный взгляд на мир, развитие его субъективной позиции;</a:t>
            </a:r>
          </a:p>
          <a:p>
            <a:pPr>
              <a:buFontTx/>
              <a:buChar char="-"/>
            </a:pPr>
            <a:r>
              <a:rPr lang="ru-RU" sz="1600" dirty="0" smtClean="0"/>
              <a:t>развивать систему отношений в коллективе через разнообразные формы активной социальной деятельности; и. п.</a:t>
            </a:r>
          </a:p>
          <a:p>
            <a:pPr>
              <a:buFontTx/>
              <a:buChar char="-"/>
            </a:pPr>
            <a:r>
              <a:rPr lang="ru-RU" sz="1600" u="sng" dirty="0" smtClean="0"/>
              <a:t>Виды, формы и содержание деятельности</a:t>
            </a:r>
            <a:endParaRPr lang="ru-RU" sz="1600" dirty="0" smtClean="0"/>
          </a:p>
          <a:p>
            <a:r>
              <a:rPr lang="ru-RU" sz="1600" dirty="0" smtClean="0"/>
              <a:t>Работа с коллективом обучающихся детского объединения нацелена на:</a:t>
            </a:r>
          </a:p>
          <a:p>
            <a:r>
              <a:rPr lang="ru-RU" sz="1600" dirty="0" smtClean="0"/>
              <a:t>- формирование практических умений по организации органов самоуправления, этике и психологии общения, технологии социального и творческого проектирования;</a:t>
            </a:r>
          </a:p>
          <a:p>
            <a:pPr>
              <a:buFontTx/>
              <a:buChar char="-"/>
            </a:pPr>
            <a:r>
              <a:rPr lang="ru-RU" sz="1600" dirty="0" smtClean="0"/>
              <a:t>обучение умениям и навыкам организаторской деятельности, самоорганизации, формированию ответственности за себя и других;</a:t>
            </a:r>
          </a:p>
          <a:p>
            <a:pPr>
              <a:buFontTx/>
              <a:buChar char="-"/>
            </a:pPr>
            <a:r>
              <a:rPr lang="ru-RU" sz="1600" dirty="0" smtClean="0"/>
              <a:t>- содействие сплочению родительского коллектива и вовлечение родителей в жизнедеятельность детского объединения (организация и проведение открытых занятий в течение учебного года);</a:t>
            </a:r>
          </a:p>
          <a:p>
            <a:r>
              <a:rPr lang="ru-RU" sz="1600" dirty="0" smtClean="0"/>
              <a:t>(«Рабочая программа воспитания вашей ОО» на 2021-2026 гг. </a:t>
            </a:r>
            <a:r>
              <a:rPr lang="ru-RU" sz="1600" dirty="0" smtClean="0">
                <a:hlinkClick r:id="rId4"/>
              </a:rPr>
              <a:t>http://ddt-abinsk.ru/svedeniya-ob-obrazovatelnojj-organizacii/dokumenty/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 l="6773" t="22606" r="6559" b="39742"/>
          <a:stretch>
            <a:fillRect/>
          </a:stretch>
        </p:blipFill>
        <p:spPr bwMode="auto">
          <a:xfrm>
            <a:off x="4139952" y="3717032"/>
            <a:ext cx="4805566" cy="295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71485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90" y="1242005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7" cy="177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Раздел  №  2  «Комплекс  организационно-педагогических  условий,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включающий формы аттестации».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906960"/>
            <a:ext cx="518392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2.7.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Список литературы: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-Список литературы для педагога,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cs typeface="Arial" pitchFamily="34" charset="0"/>
              </a:rPr>
              <a:t>-Список </a:t>
            </a:r>
            <a:r>
              <a:rPr lang="ru-RU" sz="2400" dirty="0" smtClean="0">
                <a:cs typeface="Arial" pitchFamily="34" charset="0"/>
              </a:rPr>
              <a:t>литературы для </a:t>
            </a:r>
            <a:r>
              <a:rPr lang="ru-RU" sz="2400" dirty="0" smtClean="0">
                <a:cs typeface="Arial" pitchFamily="34" charset="0"/>
              </a:rPr>
              <a:t>учащихся.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pitchFamily="34" charset="0"/>
              </a:rPr>
              <a:t>Ссылки на интернет источники</a:t>
            </a:r>
            <a:endParaRPr lang="ru-RU" sz="2400" b="1" dirty="0" smtClean="0"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148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279159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674"/>
            <a:ext cx="19145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55229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85023" y="4119463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http://ddt-abinsk.ru</a:t>
            </a:r>
            <a:endParaRPr lang="ru-RU" dirty="0"/>
          </a:p>
          <a:p>
            <a:r>
              <a:rPr lang="ru-RU" dirty="0"/>
              <a:t> </a:t>
            </a:r>
          </a:p>
          <a:p>
            <a:r>
              <a:rPr lang="en-US" dirty="0">
                <a:hlinkClick r:id="rId6"/>
              </a:rPr>
              <a:t>info@ddt-abinsk.ru</a:t>
            </a: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166011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2704"/>
            <a:ext cx="9132887" cy="177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60648"/>
            <a:ext cx="7682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Структура дополнительной общеобразовательной </a:t>
            </a:r>
            <a:r>
              <a:rPr lang="ru-RU" sz="2400" b="1" dirty="0" err="1" smtClean="0">
                <a:solidFill>
                  <a:schemeClr val="bg1"/>
                </a:solidFill>
              </a:rPr>
              <a:t>общеразвивающей</a:t>
            </a:r>
            <a:r>
              <a:rPr lang="ru-RU" sz="2400" b="1" dirty="0" smtClean="0">
                <a:solidFill>
                  <a:schemeClr val="bg1"/>
                </a:solidFill>
              </a:rPr>
              <a:t> программы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924944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Образовательная  программа  является  локальным  нормативным документом,  поэтому  она  должна  пройти  проверку  и  утверждение  в определённом порядке:</a:t>
            </a:r>
          </a:p>
          <a:p>
            <a:pPr algn="just"/>
            <a:r>
              <a:rPr lang="ru-RU" dirty="0" smtClean="0"/>
              <a:t>2.4.1  Внутренняя  экспертиза  –  обсуждение  программы  на педагогическом/методическом совете образовательной организации 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2.4.2.  Решение  об  утверждении  образовательной  программы обязательно заносится в протокол педагогического/методического совета.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2.4.3.  Утверждение  образовательной  программы  осуществляется приказом  директора  образовательного  учреждения  (руководителя организации) на основании решения педагогического/методического совета.</a:t>
            </a:r>
          </a:p>
          <a:p>
            <a:pPr algn="just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268760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МЕТОДИЧЕСКИЕ РЕКОМЕНДАЦИИ ПО ПРОЕКТИРОВАНИЮ ДОПОЛНИТЕЛЬНЫХ  ОБЩЕОБРАЗОВАТЕЛЬНЫХ ОБЩЕРАЗВИВАЮЩИХ  ПРОГРАММ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dirty="0" smtClean="0"/>
              <a:t> Автор - составитель: </a:t>
            </a:r>
            <a:r>
              <a:rPr lang="ru-RU" dirty="0" err="1" smtClean="0"/>
              <a:t>Рыбалѐва </a:t>
            </a:r>
            <a:r>
              <a:rPr lang="ru-RU" dirty="0" smtClean="0"/>
              <a:t>Ирина Александровна, канд. </a:t>
            </a:r>
            <a:r>
              <a:rPr lang="ru-RU" dirty="0" err="1" smtClean="0"/>
              <a:t>пед</a:t>
            </a:r>
            <a:r>
              <a:rPr lang="ru-RU" dirty="0" smtClean="0"/>
              <a:t>. наук, доцент, зав. кафедрой дополнительного образования ГБОУ «Институт развития образования» Краснодарского края.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71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249613"/>
            <a:ext cx="2951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kazak\Desktop\Звучащее-слово.-Программа.-Пятибратова-_Автосохраненный_.jpg\97c84f41359c513628494fd0411807c4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758" y="404664"/>
            <a:ext cx="4311737" cy="609743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4664"/>
            <a:ext cx="439313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204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249613"/>
            <a:ext cx="2951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177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Раздел №1 Комплекс  основных  характеристик программы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1.1. Пояснительная записка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764704"/>
            <a:ext cx="820891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Программа разработана в соответствии ФЗ №273 от 29.12.12 г. «Об образовании в Российской Федерации». Реализация программы осуществляется на основе ряда законов и нормативных документов: </a:t>
            </a:r>
          </a:p>
          <a:p>
            <a:r>
              <a:rPr lang="ru-RU" sz="1400" dirty="0" smtClean="0"/>
              <a:t>1.Федеральный закон Российской Федерации от 24.07.1998 г. № 124-ФЗ «Об основных гарантиях прав ребенка в РФ» (с изменениями от 20.07.2000 г.; 22.08; 21.12.2004 г.; 26, 30.06.2007 г.). </a:t>
            </a:r>
          </a:p>
          <a:p>
            <a:r>
              <a:rPr lang="ru-RU" sz="1400" dirty="0" smtClean="0"/>
              <a:t>2. Концепция развития дополнительного образования детей до 2030 года, утвержденная распоряжением Правительства  Российской Федерации от 31 марта 2022 г. № 678-р. </a:t>
            </a:r>
          </a:p>
          <a:p>
            <a:r>
              <a:rPr lang="ru-RU" sz="1400" dirty="0" smtClean="0"/>
              <a:t>3. Приоритетный национальный проект «Доступное дополнительное образование для детей» (2017-2025гг.) утвержден президиумом Совета при Президенте Российской Федерации по стратегическому развитию и приоритетным проектам (протокол от 30 ноября 2016 года № 11).</a:t>
            </a:r>
          </a:p>
          <a:p>
            <a:r>
              <a:rPr lang="ru-RU" sz="1400" dirty="0" smtClean="0"/>
              <a:t>4. Федеральный проект «Успех каждого ребенка», утвержденный 07.12. 2017 года.</a:t>
            </a:r>
          </a:p>
          <a:p>
            <a:r>
              <a:rPr lang="ru-RU" sz="1400" dirty="0" smtClean="0"/>
              <a:t>5. Стратегия развития воспитания в Российской Федерации до 2025 года, утвержденная распоряжением Правительством РФ от 29.05.2015г. № 996-р. </a:t>
            </a:r>
          </a:p>
          <a:p>
            <a:r>
              <a:rPr lang="ru-RU" sz="1400" dirty="0" smtClean="0"/>
              <a:t>6. Постановление Главного государственного санитарного врача Российской Федерации от 28.09.2020 №28. СП 2.4.3648-20 «Санитарно-эпидемиологические требования к организациям воспитания и обучения, отдыха и оздоровления детей и молодежи».</a:t>
            </a:r>
          </a:p>
          <a:p>
            <a:r>
              <a:rPr lang="ru-RU" sz="1400" dirty="0" smtClean="0"/>
              <a:t>7. Постановление Главного государственного санитарного врача Российской Федерации от 28 января 2021 года N 2 «Гигиенические нормативы и требования к обеспечению безопасности и (или) безвредности для человека факторов среды обитания»</a:t>
            </a:r>
          </a:p>
          <a:p>
            <a:r>
              <a:rPr lang="ru-RU" sz="1400" dirty="0" smtClean="0"/>
              <a:t>8. Приказ Министерства просвещения РФ  от 09.11. 2018 года. №196 «Об утверждении Порядка организации и осуществления  образовательной деятельности по дополнительным общеобразовательным программам» (с изменениями от 07.11.2020года. №533).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9. Устав муниципального бюджетного учреждения дополнительного образования «Дом детского творчества» муниципального образования Абинский район утвержденный постановлением администрации муниципального образования Абинский район от 31 декабря 2010 года № 4663 (с изменениями от 25 июля 2019 года № 790).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10. Рабочая программа воспитания на 2021 -2026 годы, принята на педагогическом совете и утверждена приказом директора от 31 марта 2021 года № 247.</a:t>
            </a:r>
          </a:p>
          <a:p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kazak\Desktop\Звучащее-слово.-Программа.-Пятибратова-_Автосохраненный_.jpg\97c84f41359c513628494fd0411807c4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1592" y="1664673"/>
            <a:ext cx="3672408" cy="5193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890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" y="-3284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90" y="1242005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249613"/>
            <a:ext cx="2951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177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188640"/>
            <a:ext cx="914400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Раздел 1 «Комплекс основных характеристик образования: объем,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содержание, планируемые результаты »: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/>
              <a:t>1.1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smtClean="0"/>
              <a:t>пояснительная записка</a:t>
            </a:r>
            <a:r>
              <a:rPr lang="ru-RU" dirty="0" smtClean="0"/>
              <a:t>;</a:t>
            </a:r>
          </a:p>
          <a:p>
            <a:pPr algn="just">
              <a:buFontTx/>
              <a:buChar char="-"/>
            </a:pPr>
            <a:r>
              <a:rPr lang="ru-RU" dirty="0" smtClean="0"/>
              <a:t> направленность: художественная, социально-гуманитарная, физкультурно-спортивная, туристско-краеведческая, техническая, </a:t>
            </a:r>
            <a:r>
              <a:rPr lang="ru-RU" dirty="0" err="1" smtClean="0"/>
              <a:t>естественно-научная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- новизна, актуальность, педагогическая целесообразность;</a:t>
            </a:r>
          </a:p>
          <a:p>
            <a:pPr>
              <a:buFontTx/>
              <a:buChar char="-"/>
            </a:pPr>
            <a:r>
              <a:rPr lang="ru-RU" dirty="0" smtClean="0"/>
              <a:t> отличительные особенности программы - данной  дополнительной общеобразовательной программы от уже существующих программ;</a:t>
            </a:r>
          </a:p>
          <a:p>
            <a:pPr>
              <a:buFontTx/>
              <a:buChar char="-"/>
            </a:pPr>
            <a:r>
              <a:rPr lang="ru-RU" dirty="0" smtClean="0"/>
              <a:t> адресат программы -  примерный  портрет  учащегося,  для которого будет актуальным обучение по данной программе;</a:t>
            </a:r>
          </a:p>
          <a:p>
            <a:pPr algn="just">
              <a:buFontTx/>
              <a:buChar char="-"/>
            </a:pPr>
            <a:r>
              <a:rPr lang="ru-RU" dirty="0" smtClean="0"/>
              <a:t>объем и срок освоения программы – реализации дополнительной общеобразовательной программы: объем программы – общее количество  учебных  часов,  запланированных  на  весь  период  обучения, необходимых  для  освоения  программы;  срок  освоения  программы  -определяется  содержанием  программы  и  должен  обеспечить  возможность достижения  планируемых  результатов,  заявленных  в  программе; характеризуют продолжительность программы  -  количество недель, месяцев, лет, необходимых для ее освоения; </a:t>
            </a:r>
          </a:p>
          <a:p>
            <a:pPr algn="just">
              <a:buFontTx/>
              <a:buChar char="-"/>
            </a:pPr>
            <a:r>
              <a:rPr lang="ru-RU" dirty="0" smtClean="0"/>
              <a:t>форма обучения,</a:t>
            </a:r>
          </a:p>
          <a:p>
            <a:pPr algn="just">
              <a:buFontTx/>
              <a:buChar char="-"/>
            </a:pPr>
            <a:r>
              <a:rPr lang="ru-RU" dirty="0" smtClean="0"/>
              <a:t>  режим занятий;</a:t>
            </a:r>
          </a:p>
          <a:p>
            <a:pPr algn="just"/>
            <a:endParaRPr lang="ru-RU" sz="1700" dirty="0" smtClean="0"/>
          </a:p>
        </p:txBody>
      </p:sp>
    </p:spTree>
    <p:extLst>
      <p:ext uri="{BB962C8B-B14F-4D97-AF65-F5344CB8AC3E}">
        <p14:creationId xmlns="" xmlns:p14="http://schemas.microsoft.com/office/powerpoint/2010/main" val="396202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90" y="1242005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177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Раздел 1 «Комплекс основных характеристик образования: объем,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содержание, планируемые результаты »: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700808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особенности организации образовательного процесса,</a:t>
            </a:r>
          </a:p>
          <a:p>
            <a:pPr algn="ctr"/>
            <a:endParaRPr lang="ru-RU" sz="1050" dirty="0" smtClean="0"/>
          </a:p>
          <a:p>
            <a:r>
              <a:rPr lang="ru-RU" b="1" dirty="0" smtClean="0"/>
              <a:t>1.2. Цель и задачи программы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Цель – определяется согласно уровню программы. планируемые результаты.</a:t>
            </a:r>
          </a:p>
          <a:p>
            <a:r>
              <a:rPr lang="ru-RU" dirty="0" smtClean="0"/>
              <a:t>Задачи: образовательные,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, личностные.</a:t>
            </a:r>
          </a:p>
          <a:p>
            <a:r>
              <a:rPr lang="ru-RU" b="1" dirty="0" smtClean="0"/>
              <a:t>1.3.  Содержание программы</a:t>
            </a:r>
            <a:r>
              <a:rPr lang="ru-RU" dirty="0" smtClean="0"/>
              <a:t>;</a:t>
            </a:r>
          </a:p>
          <a:p>
            <a:pPr algn="ctr"/>
            <a:r>
              <a:rPr lang="ru-RU" b="1" dirty="0" smtClean="0"/>
              <a:t>Учебно-тематический план </a:t>
            </a:r>
            <a:r>
              <a:rPr lang="ru-RU" b="1" dirty="0" smtClean="0">
                <a:solidFill>
                  <a:srgbClr val="FF0000"/>
                </a:solidFill>
              </a:rPr>
              <a:t>первого года </a:t>
            </a:r>
            <a:r>
              <a:rPr lang="ru-RU" b="1" dirty="0" smtClean="0"/>
              <a:t>обучения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573016"/>
            <a:ext cx="4896544" cy="204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t="13741"/>
          <a:stretch>
            <a:fillRect/>
          </a:stretch>
        </p:blipFill>
        <p:spPr bwMode="auto">
          <a:xfrm>
            <a:off x="1907704" y="5517232"/>
            <a:ext cx="4968551" cy="90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95536" y="63093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1.4. Планируемые  результаты- </a:t>
            </a:r>
            <a:r>
              <a:rPr lang="ru-RU" dirty="0" smtClean="0"/>
              <a:t>образовательные,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, личностные.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11739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90" y="1242005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7" cy="177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Раздел  №  2  «Комплекс  организационно-педагогических  условий,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включающий формы аттестации».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772816"/>
            <a:ext cx="4392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Календарный учебный график  программы </a:t>
            </a:r>
            <a:r>
              <a:rPr lang="ru-RU" dirty="0" smtClean="0"/>
              <a:t>–  это составная часть образовательной</a:t>
            </a:r>
          </a:p>
          <a:p>
            <a:pPr algn="just"/>
            <a:r>
              <a:rPr lang="ru-RU" dirty="0" smtClean="0"/>
              <a:t>программы,  содержащая  комплекс  основных характеристик образования и определяющая: </a:t>
            </a:r>
          </a:p>
          <a:p>
            <a:r>
              <a:rPr lang="ru-RU" dirty="0" smtClean="0"/>
              <a:t>- даты начала и окончания учебных периодов/этапов;</a:t>
            </a:r>
          </a:p>
          <a:p>
            <a:r>
              <a:rPr lang="ru-RU" dirty="0" smtClean="0"/>
              <a:t>- количество учебных недель или дней; </a:t>
            </a:r>
          </a:p>
          <a:p>
            <a:r>
              <a:rPr lang="ru-RU" dirty="0" smtClean="0"/>
              <a:t>-  продолжительность каникул; </a:t>
            </a:r>
          </a:p>
          <a:p>
            <a:r>
              <a:rPr lang="ru-RU" dirty="0" smtClean="0"/>
              <a:t>- сроки контрольных процедур; </a:t>
            </a:r>
          </a:p>
          <a:p>
            <a:r>
              <a:rPr lang="ru-RU" dirty="0" smtClean="0"/>
              <a:t>- организованных выездов, экспедиций и т.п.; </a:t>
            </a:r>
          </a:p>
          <a:p>
            <a:pPr algn="just"/>
            <a:r>
              <a:rPr lang="ru-RU" dirty="0" smtClean="0"/>
              <a:t>2.3.1.  Календарный  учебный  график  является  обязательным приложением  к  образовательной  программе  и  составляется  для  каждой учебной группы (ФЗ № 273, ст.2, п.92; ст. 47, п.5). 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3" y="1765720"/>
            <a:ext cx="3600400" cy="509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7148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90" y="1242005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7" cy="177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Раздел  №  2  «Комплекс  организационно-педагогических  условий,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включающий формы аттестации».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772816"/>
            <a:ext cx="4392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Условия  реализации  программы.  </a:t>
            </a:r>
            <a:r>
              <a:rPr lang="ru-RU" dirty="0" smtClean="0"/>
              <a:t>К  условиям  реализации </a:t>
            </a:r>
          </a:p>
          <a:p>
            <a:pPr algn="just"/>
            <a:r>
              <a:rPr lang="ru-RU" dirty="0" smtClean="0"/>
              <a:t>программы относится характеристика следующих аспектов:</a:t>
            </a:r>
          </a:p>
          <a:p>
            <a:pPr algn="just"/>
            <a:r>
              <a:rPr lang="ru-RU" dirty="0" smtClean="0"/>
              <a:t>- материально-техническое  обеспечение  –  характеристика помещения для занятий по программе; </a:t>
            </a:r>
          </a:p>
          <a:p>
            <a:pPr algn="just"/>
            <a:r>
              <a:rPr lang="ru-RU" dirty="0" smtClean="0"/>
              <a:t>- перечень  оборудования,  инструментов  и  материалов, необходимых  для  реализации  программы  (в  расчете  на  количество обучающихся);</a:t>
            </a:r>
          </a:p>
          <a:p>
            <a:pPr algn="just"/>
            <a:r>
              <a:rPr lang="ru-RU" dirty="0" smtClean="0"/>
              <a:t>- информационное  обеспечение  –  аудио-,  видео-,  фото-,  интернет источники;</a:t>
            </a:r>
          </a:p>
          <a:p>
            <a:pPr algn="just"/>
            <a:r>
              <a:rPr lang="ru-RU" dirty="0" smtClean="0"/>
              <a:t>- кадровое  обеспечение  –  целесообразно  перечислить  педагогов,</a:t>
            </a:r>
          </a:p>
          <a:p>
            <a:pPr algn="just"/>
            <a:r>
              <a:rPr lang="ru-RU" dirty="0" smtClean="0"/>
              <a:t>занятых  в  реализации  программы,  охарактеризовать  их  профессионализм, </a:t>
            </a:r>
          </a:p>
          <a:p>
            <a:pPr algn="just"/>
            <a:r>
              <a:rPr lang="ru-RU" dirty="0" smtClean="0"/>
              <a:t>квалификацию, критерии отбора.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44823"/>
            <a:ext cx="3456384" cy="488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7148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90" y="1242005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7" cy="177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Раздел  №  2  «Комплекс  организационно-педагогических  условий,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включающий формы аттестации».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28800"/>
            <a:ext cx="53640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2.3. Формы  аттестации.</a:t>
            </a:r>
            <a:r>
              <a:rPr lang="ru-RU" sz="1600" dirty="0" smtClean="0"/>
              <a:t>  Оценка  образовательных  результатов учащихся  по  дополнительной  общеобразовательной  </a:t>
            </a:r>
            <a:r>
              <a:rPr lang="ru-RU" sz="1600" dirty="0" err="1" smtClean="0"/>
              <a:t>общеразвивающей</a:t>
            </a:r>
            <a:r>
              <a:rPr lang="ru-RU" sz="1600" dirty="0" smtClean="0"/>
              <a:t>  программе  должна  носить  вариативный  характер  (Концепция,  гл.  I). Инструменты  оценки  достижений  детей  и  подростков  должны способствовать росту их самооценки и познавательных интересов в общем и дополнительном  образовании,  а  также  диагностировать  мотивацию достижений личности (Концепция, гл. III).</a:t>
            </a:r>
          </a:p>
          <a:p>
            <a:pPr algn="just"/>
            <a:r>
              <a:rPr lang="ru-RU" sz="1600" dirty="0" smtClean="0"/>
              <a:t>2.3.3.1.  Федеральный закон № 273-ФЗ не предусматривает проведение итоговой  аттестации  по  дополнительным  общеобразовательным </a:t>
            </a:r>
            <a:r>
              <a:rPr lang="ru-RU" sz="1600" dirty="0" err="1" smtClean="0"/>
              <a:t>общеразвивающим</a:t>
            </a:r>
            <a:r>
              <a:rPr lang="ru-RU" sz="1600" dirty="0" smtClean="0"/>
              <a:t>  программам  (ст.75),  но  и  не  запрещает  ее  проведение (ст.60) с целью установления:</a:t>
            </a:r>
          </a:p>
          <a:p>
            <a:pPr algn="just"/>
            <a:r>
              <a:rPr lang="ru-RU" sz="1600" dirty="0" smtClean="0"/>
              <a:t>- соответствия  результатов  освоения  дополнительной </a:t>
            </a:r>
            <a:r>
              <a:rPr lang="ru-RU" sz="1600" dirty="0" err="1" smtClean="0"/>
              <a:t>общеразвивающей</a:t>
            </a:r>
            <a:r>
              <a:rPr lang="ru-RU" sz="1600" dirty="0" smtClean="0"/>
              <a:t>  программы  заявленным  целям  и  планируемым результатам обучения;</a:t>
            </a:r>
          </a:p>
          <a:p>
            <a:pPr algn="just"/>
            <a:r>
              <a:rPr lang="ru-RU" sz="1600" dirty="0" smtClean="0"/>
              <a:t>- соответствия  процесса  организации  и  осуществления дополнительной </a:t>
            </a:r>
            <a:r>
              <a:rPr lang="ru-RU" sz="1600" dirty="0" err="1" smtClean="0"/>
              <a:t>общеразвивающей</a:t>
            </a:r>
            <a:r>
              <a:rPr lang="ru-RU" sz="1600" dirty="0" smtClean="0"/>
              <a:t> программы установленным требованиям к порядку и условиям реализации программ.</a:t>
            </a:r>
            <a:endParaRPr lang="ru-RU" sz="1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29544"/>
            <a:ext cx="3555276" cy="502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71485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1532</Words>
  <Application>Microsoft Office PowerPoint</Application>
  <PresentationFormat>Экран (4:3)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kazak</cp:lastModifiedBy>
  <cp:revision>62</cp:revision>
  <dcterms:created xsi:type="dcterms:W3CDTF">2021-12-15T11:08:33Z</dcterms:created>
  <dcterms:modified xsi:type="dcterms:W3CDTF">2022-10-19T09:06:42Z</dcterms:modified>
</cp:coreProperties>
</file>